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61"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w.clark89@gmail.com" initials="c" lastIdx="1" clrIdx="0">
    <p:extLst>
      <p:ext uri="{19B8F6BF-5375-455C-9EA6-DF929625EA0E}">
        <p15:presenceInfo xmlns:p15="http://schemas.microsoft.com/office/powerpoint/2012/main" userId="f7da5367ad59c0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83" d="100"/>
          <a:sy n="83" d="100"/>
        </p:scale>
        <p:origin x="60" y="5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April 27,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350833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April 27,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133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April 27,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7807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April 27,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8672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April 27,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8107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April 27,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51576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April 27,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67201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April 27,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6645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April 27,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40124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April 27,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8558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April 27,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0978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Tuesday, April 27,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93364003"/>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07" r:id="rId6"/>
    <p:sldLayoutId id="2147483803" r:id="rId7"/>
    <p:sldLayoutId id="2147483804" r:id="rId8"/>
    <p:sldLayoutId id="2147483805" r:id="rId9"/>
    <p:sldLayoutId id="2147483806" r:id="rId10"/>
    <p:sldLayoutId id="2147483808"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ata.unicef.org/resources/dataset/sowc-2019-statistical-tabl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97C2B-C960-4D6B-8F8A-1AFBEE28DE7B}"/>
              </a:ext>
            </a:extLst>
          </p:cNvPr>
          <p:cNvSpPr>
            <a:spLocks noGrp="1"/>
          </p:cNvSpPr>
          <p:nvPr>
            <p:ph type="ctrTitle"/>
          </p:nvPr>
        </p:nvSpPr>
        <p:spPr>
          <a:xfrm>
            <a:off x="550864" y="1051551"/>
            <a:ext cx="3565524" cy="2384898"/>
          </a:xfrm>
        </p:spPr>
        <p:txBody>
          <a:bodyPr anchor="b">
            <a:normAutofit/>
          </a:bodyPr>
          <a:lstStyle/>
          <a:p>
            <a:pPr>
              <a:lnSpc>
                <a:spcPct val="90000"/>
              </a:lnSpc>
            </a:pPr>
            <a:r>
              <a:rPr lang="en-US" sz="4100"/>
              <a:t>Empowering Women in the Fight Against HIV</a:t>
            </a:r>
          </a:p>
        </p:txBody>
      </p:sp>
      <p:sp>
        <p:nvSpPr>
          <p:cNvPr id="3" name="Subtitle 2">
            <a:extLst>
              <a:ext uri="{FF2B5EF4-FFF2-40B4-BE49-F238E27FC236}">
                <a16:creationId xmlns:a16="http://schemas.microsoft.com/office/drawing/2014/main" id="{A2CCC7D6-DFE3-4CAC-AD16-0CF1F73BA492}"/>
              </a:ext>
            </a:extLst>
          </p:cNvPr>
          <p:cNvSpPr>
            <a:spLocks noGrp="1"/>
          </p:cNvSpPr>
          <p:nvPr>
            <p:ph type="subTitle" idx="1"/>
          </p:nvPr>
        </p:nvSpPr>
        <p:spPr>
          <a:xfrm>
            <a:off x="550863" y="3569008"/>
            <a:ext cx="3565525" cy="1731656"/>
          </a:xfrm>
        </p:spPr>
        <p:txBody>
          <a:bodyPr>
            <a:normAutofit fontScale="92500" lnSpcReduction="20000"/>
          </a:bodyPr>
          <a:lstStyle/>
          <a:p>
            <a:r>
              <a:rPr lang="en-US" sz="2000" dirty="0">
                <a:solidFill>
                  <a:schemeClr val="tx1">
                    <a:alpha val="60000"/>
                  </a:schemeClr>
                </a:solidFill>
              </a:rPr>
              <a:t>An analysis of the UNICEF </a:t>
            </a:r>
            <a:r>
              <a:rPr lang="en-US" sz="2000" i="1" dirty="0">
                <a:solidFill>
                  <a:schemeClr val="tx1">
                    <a:alpha val="60000"/>
                  </a:schemeClr>
                </a:solidFill>
              </a:rPr>
              <a:t>State of the World’s Children 2019</a:t>
            </a:r>
            <a:r>
              <a:rPr lang="en-US" sz="2000" dirty="0">
                <a:solidFill>
                  <a:schemeClr val="tx1">
                    <a:alpha val="60000"/>
                  </a:schemeClr>
                </a:solidFill>
              </a:rPr>
              <a:t> data set focusing on Adolescent HIV in Sub-Saharan Africa.</a:t>
            </a:r>
          </a:p>
          <a:p>
            <a:r>
              <a:rPr lang="en-US" sz="2000" dirty="0">
                <a:solidFill>
                  <a:schemeClr val="tx1">
                    <a:alpha val="60000"/>
                  </a:schemeClr>
                </a:solidFill>
              </a:rPr>
              <a:t>By Chris Clark for Math 5387 Applied Regression Analysis</a:t>
            </a:r>
          </a:p>
        </p:txBody>
      </p:sp>
      <p:grpSp>
        <p:nvGrpSpPr>
          <p:cNvPr id="29" name="Group 28">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30" name="Freeform: Shape 29">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 name="Picture 3" descr="A computer screen capture&#10;&#10;Description automatically generated with low confidence">
            <a:extLst>
              <a:ext uri="{FF2B5EF4-FFF2-40B4-BE49-F238E27FC236}">
                <a16:creationId xmlns:a16="http://schemas.microsoft.com/office/drawing/2014/main" id="{E0EABF6A-B7B3-4A26-9FAB-2F2E2F7FBEDC}"/>
              </a:ext>
            </a:extLst>
          </p:cNvPr>
          <p:cNvPicPr>
            <a:picLocks noChangeAspect="1"/>
          </p:cNvPicPr>
          <p:nvPr/>
        </p:nvPicPr>
        <p:blipFill rotWithShape="1">
          <a:blip r:embed="rId2"/>
          <a:srcRect l="17119" r="17715"/>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33" name="Rectangle 32">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217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71EE-669B-4274-A694-70B453B8979B}"/>
              </a:ext>
            </a:extLst>
          </p:cNvPr>
          <p:cNvSpPr>
            <a:spLocks noGrp="1"/>
          </p:cNvSpPr>
          <p:nvPr>
            <p:ph type="title"/>
          </p:nvPr>
        </p:nvSpPr>
        <p:spPr>
          <a:xfrm>
            <a:off x="0" y="0"/>
            <a:ext cx="11091600" cy="1332000"/>
          </a:xfrm>
        </p:spPr>
        <p:txBody>
          <a:bodyPr>
            <a:normAutofit fontScale="90000"/>
          </a:bodyPr>
          <a:lstStyle/>
          <a:p>
            <a:r>
              <a:rPr lang="en-US" dirty="0"/>
              <a:t>Preliminary Considerations and Data Visualization</a:t>
            </a:r>
          </a:p>
        </p:txBody>
      </p:sp>
      <p:sp>
        <p:nvSpPr>
          <p:cNvPr id="3" name="Content Placeholder 2">
            <a:extLst>
              <a:ext uri="{FF2B5EF4-FFF2-40B4-BE49-F238E27FC236}">
                <a16:creationId xmlns:a16="http://schemas.microsoft.com/office/drawing/2014/main" id="{122BCA70-809D-4687-A748-C837397C53D2}"/>
              </a:ext>
            </a:extLst>
          </p:cNvPr>
          <p:cNvSpPr>
            <a:spLocks noGrp="1"/>
          </p:cNvSpPr>
          <p:nvPr>
            <p:ph idx="1"/>
          </p:nvPr>
        </p:nvSpPr>
        <p:spPr>
          <a:xfrm>
            <a:off x="188553" y="1377079"/>
            <a:ext cx="4394517" cy="3979625"/>
          </a:xfrm>
        </p:spPr>
        <p:txBody>
          <a:bodyPr>
            <a:normAutofit lnSpcReduction="10000"/>
          </a:bodyPr>
          <a:lstStyle/>
          <a:p>
            <a:r>
              <a:rPr lang="en-US" dirty="0"/>
              <a:t>Factors pulled from the data set: Fertility, Urban percent, Under 5 Childhood Mortality Rate, Adolescent Birth Rate, Female Upper-Secondary Education percent, Female Child Marriage percent,  Justification of Wife Beating by Women percent, Intimate Partner Violence percent, Family Planning Satisfaction percent, and the Social Institutions and Gender Index (SIGI) score.</a:t>
            </a:r>
          </a:p>
          <a:p>
            <a:r>
              <a:rPr lang="en-US" dirty="0"/>
              <a:t>Region focused on: Sub-Saharan Africa</a:t>
            </a:r>
          </a:p>
        </p:txBody>
      </p:sp>
      <p:pic>
        <p:nvPicPr>
          <p:cNvPr id="7" name="Picture 6">
            <a:extLst>
              <a:ext uri="{FF2B5EF4-FFF2-40B4-BE49-F238E27FC236}">
                <a16:creationId xmlns:a16="http://schemas.microsoft.com/office/drawing/2014/main" id="{F356BF68-EA37-4940-82B3-A20CADC703AA}"/>
              </a:ext>
            </a:extLst>
          </p:cNvPr>
          <p:cNvPicPr>
            <a:picLocks noChangeAspect="1"/>
          </p:cNvPicPr>
          <p:nvPr/>
        </p:nvPicPr>
        <p:blipFill>
          <a:blip r:embed="rId2"/>
          <a:stretch>
            <a:fillRect/>
          </a:stretch>
        </p:blipFill>
        <p:spPr>
          <a:xfrm>
            <a:off x="4917249" y="1171943"/>
            <a:ext cx="7274751" cy="4514113"/>
          </a:xfrm>
          <a:prstGeom prst="rect">
            <a:avLst/>
          </a:prstGeom>
        </p:spPr>
      </p:pic>
    </p:spTree>
    <p:extLst>
      <p:ext uri="{BB962C8B-B14F-4D97-AF65-F5344CB8AC3E}">
        <p14:creationId xmlns:p14="http://schemas.microsoft.com/office/powerpoint/2010/main" val="226041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F398-8C9C-4B4C-AFB0-7D8210DA84AB}"/>
              </a:ext>
            </a:extLst>
          </p:cNvPr>
          <p:cNvSpPr>
            <a:spLocks noGrp="1"/>
          </p:cNvSpPr>
          <p:nvPr>
            <p:ph type="title"/>
          </p:nvPr>
        </p:nvSpPr>
        <p:spPr>
          <a:xfrm>
            <a:off x="0" y="19675"/>
            <a:ext cx="11091600" cy="1332000"/>
          </a:xfrm>
        </p:spPr>
        <p:txBody>
          <a:bodyPr/>
          <a:lstStyle/>
          <a:p>
            <a:r>
              <a:rPr lang="en-US" dirty="0"/>
              <a:t>Our Final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CA92A0-5AEF-4958-8038-1FB549BD1E9E}"/>
                  </a:ext>
                </a:extLst>
              </p:cNvPr>
              <p:cNvSpPr>
                <a:spLocks noGrp="1"/>
              </p:cNvSpPr>
              <p:nvPr>
                <p:ph idx="1"/>
              </p:nvPr>
            </p:nvSpPr>
            <p:spPr>
              <a:xfrm>
                <a:off x="0" y="1348740"/>
                <a:ext cx="12192000" cy="1098995"/>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𝐴𝑑𝑜𝑙𝑒𝑠𝑐𝑒𝑛𝑡𝐻𝐼𝑉𝑝𝑐𝑡</m:t>
                          </m:r>
                          <m:r>
                            <a:rPr lang="en-US" b="0" i="1" smtClean="0">
                              <a:latin typeface="Cambria Math" panose="02040503050406030204" pitchFamily="18" charset="0"/>
                            </a:rPr>
                            <m:t>)</m:t>
                          </m:r>
                        </m:e>
                      </m:acc>
                      <m:r>
                        <a:rPr lang="en-US" i="1">
                          <a:latin typeface="Cambria Math" panose="02040503050406030204" pitchFamily="18" charset="0"/>
                        </a:rPr>
                        <m:t>=−3.974014+0.013354 (</m:t>
                      </m:r>
                      <m:r>
                        <a:rPr lang="en-US" i="1">
                          <a:latin typeface="Cambria Math" panose="02040503050406030204" pitchFamily="18" charset="0"/>
                        </a:rPr>
                        <m:t>𝐴𝑑𝑜𝑙𝑒𝑠𝑐𝑒𝑛𝑡𝐵𝑖𝑟𝑡h𝑅𝑎𝑡𝑒</m:t>
                      </m:r>
                      <m:r>
                        <a:rPr lang="en-US" i="1">
                          <a:latin typeface="Cambria Math" panose="02040503050406030204" pitchFamily="18" charset="0"/>
                        </a:rPr>
                        <m:t>)  −0.006902 (</m:t>
                      </m:r>
                      <m:r>
                        <a:rPr lang="en-US" i="1">
                          <a:latin typeface="Cambria Math" panose="02040503050406030204" pitchFamily="18" charset="0"/>
                        </a:rPr>
                        <m:t>𝐽𝑢𝑠𝑡𝑖𝑓𝑖𝑐𝑎𝑡𝑖𝑜𝑛𝑊𝑖𝑓𝑒𝐵𝑒𝑎𝑡𝑖𝑛𝑔𝐹𝑒𝑚𝑎𝑙𝑒𝑝𝑐𝑡</m:t>
                      </m:r>
                      <m:r>
                        <a:rPr lang="en-US" i="1">
                          <a:latin typeface="Cambria Math" panose="02040503050406030204" pitchFamily="18" charset="0"/>
                        </a:rPr>
                        <m:t>) +  0.051221 (</m:t>
                      </m:r>
                      <m:r>
                        <a:rPr lang="en-US" i="1">
                          <a:latin typeface="Cambria Math" panose="02040503050406030204" pitchFamily="18" charset="0"/>
                        </a:rPr>
                        <m:t>𝐹𝑎𝑚𝑖𝑙𝑦𝑃𝑙𝑎𝑛𝑛𝑖𝑛𝑔𝑆𝑎𝑡𝑝𝑐𝑡</m:t>
                      </m:r>
                      <m:r>
                        <a:rPr lang="en-US" i="1">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1DCA92A0-5AEF-4958-8038-1FB549BD1E9E}"/>
                  </a:ext>
                </a:extLst>
              </p:cNvPr>
              <p:cNvSpPr>
                <a:spLocks noGrp="1" noRot="1" noChangeAspect="1" noMove="1" noResize="1" noEditPoints="1" noAdjustHandles="1" noChangeArrowheads="1" noChangeShapeType="1" noTextEdit="1"/>
              </p:cNvSpPr>
              <p:nvPr>
                <p:ph idx="1"/>
              </p:nvPr>
            </p:nvSpPr>
            <p:spPr>
              <a:xfrm>
                <a:off x="0" y="1348740"/>
                <a:ext cx="12192000" cy="1098995"/>
              </a:xfrm>
              <a:blipFill>
                <a:blip r:embed="rId4"/>
                <a:stretch>
                  <a:fillRect t="-6630" b="-552"/>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351C85C9-417B-40C0-A31D-47154F6115B3}"/>
              </a:ext>
            </a:extLst>
          </p:cNvPr>
          <p:cNvSpPr txBox="1">
            <a:spLocks/>
          </p:cNvSpPr>
          <p:nvPr/>
        </p:nvSpPr>
        <p:spPr>
          <a:xfrm>
            <a:off x="162243" y="2588180"/>
            <a:ext cx="6322377" cy="3979625"/>
          </a:xfrm>
          <a:prstGeom prst="rect">
            <a:avLst/>
          </a:prstGeom>
        </p:spPr>
        <p:txBody>
          <a:bodyPr vert="horz" wrap="square" lIns="0" tIns="0" rIns="0" bIns="0" rtlCol="0">
            <a:normAutofit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Interpretation:</a:t>
            </a:r>
          </a:p>
          <a:p>
            <a:r>
              <a:rPr lang="en-US" dirty="0"/>
              <a:t>If the adolescent birth rate (rate of births per 1000 women age 14-19) increases by 1, Adolescent HIV prevalence will increase by 1.344 %.</a:t>
            </a:r>
          </a:p>
          <a:p>
            <a:r>
              <a:rPr lang="en-US" dirty="0"/>
              <a:t>If the percent of women who agree that domestic violence is justified increases by 1 percent, Adolescent HIV will increase by 0.6878 %.</a:t>
            </a:r>
          </a:p>
          <a:p>
            <a:r>
              <a:rPr lang="en-US" dirty="0"/>
              <a:t>If the percent of women who are satisfied by the available family planning increases by 1 percent, the Adolescent HIV prevalence will increase by 5.265 %.</a:t>
            </a:r>
          </a:p>
        </p:txBody>
      </p:sp>
      <p:pic>
        <p:nvPicPr>
          <p:cNvPr id="12" name="Picture 11" descr="A group of people in a room&#10;&#10;Description automatically generated with low confidence">
            <a:extLst>
              <a:ext uri="{FF2B5EF4-FFF2-40B4-BE49-F238E27FC236}">
                <a16:creationId xmlns:a16="http://schemas.microsoft.com/office/drawing/2014/main" id="{B457572A-2BD3-43F5-A2F8-B6697DC0F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325" y="2168969"/>
            <a:ext cx="5519675" cy="4139756"/>
          </a:xfrm>
          <a:prstGeom prst="rect">
            <a:avLst/>
          </a:prstGeom>
        </p:spPr>
      </p:pic>
    </p:spTree>
    <p:extLst>
      <p:ext uri="{BB962C8B-B14F-4D97-AF65-F5344CB8AC3E}">
        <p14:creationId xmlns:p14="http://schemas.microsoft.com/office/powerpoint/2010/main" val="397322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A287-6FF2-481F-9A7B-0956A3D91A8D}"/>
              </a:ext>
            </a:extLst>
          </p:cNvPr>
          <p:cNvSpPr>
            <a:spLocks noGrp="1"/>
          </p:cNvSpPr>
          <p:nvPr>
            <p:ph type="title"/>
          </p:nvPr>
        </p:nvSpPr>
        <p:spPr>
          <a:xfrm>
            <a:off x="0" y="0"/>
            <a:ext cx="11091600" cy="1332000"/>
          </a:xfrm>
        </p:spPr>
        <p:txBody>
          <a:bodyPr/>
          <a:lstStyle/>
          <a:p>
            <a:r>
              <a:rPr lang="en-US" dirty="0"/>
              <a:t>Effects Plots to Aid in Visualization</a:t>
            </a:r>
          </a:p>
        </p:txBody>
      </p:sp>
      <p:pic>
        <p:nvPicPr>
          <p:cNvPr id="5" name="Picture 4">
            <a:extLst>
              <a:ext uri="{FF2B5EF4-FFF2-40B4-BE49-F238E27FC236}">
                <a16:creationId xmlns:a16="http://schemas.microsoft.com/office/drawing/2014/main" id="{D2735649-49D0-4E4B-A969-7471FF92E110}"/>
              </a:ext>
            </a:extLst>
          </p:cNvPr>
          <p:cNvPicPr>
            <a:picLocks noChangeAspect="1"/>
          </p:cNvPicPr>
          <p:nvPr/>
        </p:nvPicPr>
        <p:blipFill>
          <a:blip r:embed="rId2"/>
          <a:stretch>
            <a:fillRect/>
          </a:stretch>
        </p:blipFill>
        <p:spPr>
          <a:xfrm>
            <a:off x="-28756" y="1276709"/>
            <a:ext cx="4413759" cy="2733075"/>
          </a:xfrm>
          <a:prstGeom prst="rect">
            <a:avLst/>
          </a:prstGeom>
        </p:spPr>
      </p:pic>
      <p:pic>
        <p:nvPicPr>
          <p:cNvPr id="7" name="Picture 6">
            <a:extLst>
              <a:ext uri="{FF2B5EF4-FFF2-40B4-BE49-F238E27FC236}">
                <a16:creationId xmlns:a16="http://schemas.microsoft.com/office/drawing/2014/main" id="{A72018A2-4D28-4528-8037-9552503D208E}"/>
              </a:ext>
            </a:extLst>
          </p:cNvPr>
          <p:cNvPicPr>
            <a:picLocks noChangeAspect="1"/>
          </p:cNvPicPr>
          <p:nvPr/>
        </p:nvPicPr>
        <p:blipFill>
          <a:blip r:embed="rId3"/>
          <a:stretch>
            <a:fillRect/>
          </a:stretch>
        </p:blipFill>
        <p:spPr>
          <a:xfrm>
            <a:off x="-23313" y="4009784"/>
            <a:ext cx="4408316" cy="2789606"/>
          </a:xfrm>
          <a:prstGeom prst="rect">
            <a:avLst/>
          </a:prstGeom>
        </p:spPr>
      </p:pic>
      <p:pic>
        <p:nvPicPr>
          <p:cNvPr id="9" name="Picture 8">
            <a:extLst>
              <a:ext uri="{FF2B5EF4-FFF2-40B4-BE49-F238E27FC236}">
                <a16:creationId xmlns:a16="http://schemas.microsoft.com/office/drawing/2014/main" id="{3A663224-0185-4A34-B306-1A1442E1E21C}"/>
              </a:ext>
            </a:extLst>
          </p:cNvPr>
          <p:cNvPicPr>
            <a:picLocks noChangeAspect="1"/>
          </p:cNvPicPr>
          <p:nvPr/>
        </p:nvPicPr>
        <p:blipFill>
          <a:blip r:embed="rId4"/>
          <a:stretch>
            <a:fillRect/>
          </a:stretch>
        </p:blipFill>
        <p:spPr>
          <a:xfrm>
            <a:off x="4385003" y="1276709"/>
            <a:ext cx="4413760" cy="3043518"/>
          </a:xfrm>
          <a:prstGeom prst="rect">
            <a:avLst/>
          </a:prstGeom>
        </p:spPr>
      </p:pic>
      <p:sp>
        <p:nvSpPr>
          <p:cNvPr id="11" name="Content Placeholder 2">
            <a:extLst>
              <a:ext uri="{FF2B5EF4-FFF2-40B4-BE49-F238E27FC236}">
                <a16:creationId xmlns:a16="http://schemas.microsoft.com/office/drawing/2014/main" id="{59032614-3B18-4B7C-97F3-AE00F90DB84A}"/>
              </a:ext>
            </a:extLst>
          </p:cNvPr>
          <p:cNvSpPr txBox="1">
            <a:spLocks/>
          </p:cNvSpPr>
          <p:nvPr/>
        </p:nvSpPr>
        <p:spPr>
          <a:xfrm>
            <a:off x="4504206" y="4369373"/>
            <a:ext cx="6322377" cy="2505488"/>
          </a:xfrm>
          <a:prstGeom prst="rect">
            <a:avLst/>
          </a:prstGeom>
        </p:spPr>
        <p:txBody>
          <a:bodyPr vert="horz" wrap="square" lIns="0" tIns="0" rIns="0" bIns="0" rtlCol="0">
            <a:normAutofit fontScale="850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Interpretation:</a:t>
            </a:r>
          </a:p>
          <a:p>
            <a:r>
              <a:rPr lang="en-US" dirty="0"/>
              <a:t>The Effects Plots show the effect of each regressor on the original scale, assuming the other regressors remain fixed. This is the dark-blue line. </a:t>
            </a:r>
          </a:p>
          <a:p>
            <a:r>
              <a:rPr lang="en-US" dirty="0"/>
              <a:t>The light-blue bands are the confidence intervals. We are less certain about in these, as we encountered structural issues in creating our model that can affect these. However, this does not affect the dark-blue lines.</a:t>
            </a:r>
          </a:p>
        </p:txBody>
      </p:sp>
    </p:spTree>
    <p:extLst>
      <p:ext uri="{BB962C8B-B14F-4D97-AF65-F5344CB8AC3E}">
        <p14:creationId xmlns:p14="http://schemas.microsoft.com/office/powerpoint/2010/main" val="196928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311E-63C3-434C-97EB-621BD47E0C85}"/>
              </a:ext>
            </a:extLst>
          </p:cNvPr>
          <p:cNvSpPr>
            <a:spLocks noGrp="1"/>
          </p:cNvSpPr>
          <p:nvPr>
            <p:ph type="title"/>
          </p:nvPr>
        </p:nvSpPr>
        <p:spPr>
          <a:xfrm>
            <a:off x="0" y="0"/>
            <a:ext cx="11091600" cy="1332000"/>
          </a:xfrm>
        </p:spPr>
        <p:txBody>
          <a:bodyPr/>
          <a:lstStyle/>
          <a:p>
            <a:r>
              <a:rPr lang="en-US" dirty="0"/>
              <a:t>Impact on Policy and Future Research</a:t>
            </a:r>
          </a:p>
        </p:txBody>
      </p:sp>
      <p:sp>
        <p:nvSpPr>
          <p:cNvPr id="3" name="Content Placeholder 2">
            <a:extLst>
              <a:ext uri="{FF2B5EF4-FFF2-40B4-BE49-F238E27FC236}">
                <a16:creationId xmlns:a16="http://schemas.microsoft.com/office/drawing/2014/main" id="{7A5E66A8-C53C-41C9-B560-910D42219CC3}"/>
              </a:ext>
            </a:extLst>
          </p:cNvPr>
          <p:cNvSpPr>
            <a:spLocks noGrp="1"/>
          </p:cNvSpPr>
          <p:nvPr>
            <p:ph idx="1"/>
          </p:nvPr>
        </p:nvSpPr>
        <p:spPr>
          <a:xfrm>
            <a:off x="62033" y="974513"/>
            <a:ext cx="11090274" cy="4462861"/>
          </a:xfrm>
        </p:spPr>
        <p:txBody>
          <a:bodyPr>
            <a:normAutofit fontScale="85000" lnSpcReduction="10000"/>
          </a:bodyPr>
          <a:lstStyle/>
          <a:p>
            <a:pPr marL="0" indent="0">
              <a:buNone/>
            </a:pPr>
            <a:r>
              <a:rPr lang="en-US" b="1" u="sng" dirty="0"/>
              <a:t>Interesting Results</a:t>
            </a:r>
          </a:p>
          <a:p>
            <a:pPr marL="457200" indent="-457200">
              <a:buAutoNum type="arabicPeriod"/>
            </a:pPr>
            <a:r>
              <a:rPr lang="en-US" dirty="0"/>
              <a:t>By focusing on reducing adolescent birth, which could mean reducing childhood marriages, increasing access to family planning for young women, promoting social norms that allow women to complete their education and delay sexual activity or marriage, and more should, according to our model, reduce Adolescent HIV. Similarly, promoting norms that reduce domestic violence and allow women more autonomy to choose when and with whom they engage in sexual activity should decrease Adolescent HIV.</a:t>
            </a:r>
          </a:p>
          <a:p>
            <a:pPr marL="457200" indent="-457200">
              <a:buAutoNum type="arabicPeriod"/>
            </a:pPr>
            <a:r>
              <a:rPr lang="en-US" dirty="0"/>
              <a:t>The family planning satisfaction result is somewhat surprising. One might think that higher family planning satisfaction would imply more access to, and use of, prophylactics that would reduce Adolescent HIV. This is </a:t>
            </a:r>
            <a:r>
              <a:rPr lang="en-US" i="1" dirty="0"/>
              <a:t>not</a:t>
            </a:r>
            <a:r>
              <a:rPr lang="en-US" dirty="0"/>
              <a:t> what we find. However, a second interpretation is offered. In areas with low family planning satisfaction, it could be that there is little testing for HIV, as well. If this is the case, then our result makes more sense, as the true HIV prevalence might be hidden. Despite this confusion, this result gives us a direction for further research into </a:t>
            </a:r>
            <a:r>
              <a:rPr lang="en-US" i="1" dirty="0"/>
              <a:t>why</a:t>
            </a:r>
            <a:r>
              <a:rPr lang="en-US" dirty="0"/>
              <a:t>, if at all, family planning satisfaction is positively correlated with Adolescent HIV.</a:t>
            </a:r>
          </a:p>
          <a:p>
            <a:pPr marL="457200" indent="-457200">
              <a:buAutoNum type="arabicPeriod"/>
            </a:pPr>
            <a:r>
              <a:rPr lang="en-US" dirty="0"/>
              <a:t>Finally, given that structural issues make us doubt our confidence intervals, re-fitting the model to address these faults will help us interpret better our results.</a:t>
            </a:r>
          </a:p>
        </p:txBody>
      </p:sp>
    </p:spTree>
    <p:extLst>
      <p:ext uri="{BB962C8B-B14F-4D97-AF65-F5344CB8AC3E}">
        <p14:creationId xmlns:p14="http://schemas.microsoft.com/office/powerpoint/2010/main" val="14030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A2CC1-B289-4576-9CC9-C33E0B39712D}"/>
              </a:ext>
            </a:extLst>
          </p:cNvPr>
          <p:cNvSpPr>
            <a:spLocks noGrp="1"/>
          </p:cNvSpPr>
          <p:nvPr>
            <p:ph type="title"/>
          </p:nvPr>
        </p:nvSpPr>
        <p:spPr>
          <a:xfrm>
            <a:off x="0" y="0"/>
            <a:ext cx="3565524" cy="936866"/>
          </a:xfrm>
        </p:spPr>
        <p:txBody>
          <a:bodyPr wrap="square" anchor="b">
            <a:normAutofit/>
          </a:bodyPr>
          <a:lstStyle/>
          <a:p>
            <a:r>
              <a:rPr lang="en-US" dirty="0"/>
              <a:t>Conclusion</a:t>
            </a:r>
          </a:p>
        </p:txBody>
      </p:sp>
      <p:sp>
        <p:nvSpPr>
          <p:cNvPr id="3" name="Content Placeholder 2">
            <a:extLst>
              <a:ext uri="{FF2B5EF4-FFF2-40B4-BE49-F238E27FC236}">
                <a16:creationId xmlns:a16="http://schemas.microsoft.com/office/drawing/2014/main" id="{AD1FBCCF-7434-4341-A805-EC5D941D9016}"/>
              </a:ext>
            </a:extLst>
          </p:cNvPr>
          <p:cNvSpPr>
            <a:spLocks noGrp="1"/>
          </p:cNvSpPr>
          <p:nvPr>
            <p:ph idx="1"/>
          </p:nvPr>
        </p:nvSpPr>
        <p:spPr>
          <a:xfrm>
            <a:off x="234561" y="1142898"/>
            <a:ext cx="3565525" cy="3414425"/>
          </a:xfrm>
        </p:spPr>
        <p:txBody>
          <a:bodyPr anchor="t">
            <a:normAutofit/>
          </a:bodyPr>
          <a:lstStyle/>
          <a:p>
            <a:pPr marL="0" indent="0">
              <a:buNone/>
            </a:pPr>
            <a:r>
              <a:rPr lang="en-US" sz="1600" dirty="0"/>
              <a:t>Women play a major role in the social dynamics of HIV, and by focusing on promoting women’s empowerment, education, bodily and sexual autonomy, and more, we can reduce Adolescent HIV in Sub-Saharan Africa. Though this research focuses on a particularly hard-hit region of the world, this researcher believes that if further research were to focus on other areas of the world, similar results would obtain.</a:t>
            </a:r>
          </a:p>
        </p:txBody>
      </p:sp>
      <p:pic>
        <p:nvPicPr>
          <p:cNvPr id="5" name="Picture 4" descr="A group of people sitting on the ground outside&#10;&#10;Description automatically generated with medium confidence">
            <a:extLst>
              <a:ext uri="{FF2B5EF4-FFF2-40B4-BE49-F238E27FC236}">
                <a16:creationId xmlns:a16="http://schemas.microsoft.com/office/drawing/2014/main" id="{5605ED1D-2491-4B05-B6B7-53FCB153171F}"/>
              </a:ext>
            </a:extLst>
          </p:cNvPr>
          <p:cNvPicPr>
            <a:picLocks noChangeAspect="1"/>
          </p:cNvPicPr>
          <p:nvPr/>
        </p:nvPicPr>
        <p:blipFill rotWithShape="1">
          <a:blip r:embed="rId2">
            <a:extLst>
              <a:ext uri="{28A0092B-C50C-407E-A947-70E740481C1C}">
                <a14:useLocalDpi xmlns:a14="http://schemas.microsoft.com/office/drawing/2010/main" val="0"/>
              </a:ext>
            </a:extLst>
          </a:blip>
          <a:srcRect l="14675" r="176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2" name="Rectangle 11">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72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1DF8-F849-450B-B029-CD468F5A80C6}"/>
              </a:ext>
            </a:extLst>
          </p:cNvPr>
          <p:cNvSpPr>
            <a:spLocks noGrp="1"/>
          </p:cNvSpPr>
          <p:nvPr>
            <p:ph type="title"/>
          </p:nvPr>
        </p:nvSpPr>
        <p:spPr>
          <a:xfrm>
            <a:off x="0" y="0"/>
            <a:ext cx="11091600" cy="1332000"/>
          </a:xfrm>
        </p:spPr>
        <p:txBody>
          <a:bodyPr/>
          <a:lstStyle/>
          <a:p>
            <a:r>
              <a:rPr lang="en-US" dirty="0"/>
              <a:t>Bibliography</a:t>
            </a:r>
          </a:p>
        </p:txBody>
      </p:sp>
      <p:sp>
        <p:nvSpPr>
          <p:cNvPr id="3" name="Content Placeholder 2">
            <a:extLst>
              <a:ext uri="{FF2B5EF4-FFF2-40B4-BE49-F238E27FC236}">
                <a16:creationId xmlns:a16="http://schemas.microsoft.com/office/drawing/2014/main" id="{F6AC5A88-0C55-4003-955C-B080FBD7D7DA}"/>
              </a:ext>
            </a:extLst>
          </p:cNvPr>
          <p:cNvSpPr>
            <a:spLocks noGrp="1"/>
          </p:cNvSpPr>
          <p:nvPr>
            <p:ph idx="1"/>
          </p:nvPr>
        </p:nvSpPr>
        <p:spPr/>
        <p:txBody>
          <a:bodyPr/>
          <a:lstStyle/>
          <a:p>
            <a:r>
              <a:rPr lang="en-US" dirty="0"/>
              <a:t>UNICEF. (October 2019). </a:t>
            </a:r>
            <a:r>
              <a:rPr lang="en-US" i="1" dirty="0"/>
              <a:t>The State of the World’s Children 2019 Statistical Tables</a:t>
            </a:r>
            <a:r>
              <a:rPr lang="en-US" dirty="0"/>
              <a:t>. Retrieved from </a:t>
            </a:r>
            <a:r>
              <a:rPr lang="en-US" dirty="0">
                <a:hlinkClick r:id="rId2"/>
              </a:rPr>
              <a:t>https://data.unicef.org/resources/dataset/sowc-2019-statistical-tables/</a:t>
            </a:r>
            <a:endParaRPr lang="en-US" dirty="0"/>
          </a:p>
          <a:p>
            <a:r>
              <a:rPr lang="en-US" dirty="0"/>
              <a:t>Photos taken during various Peace Corps-sponsored </a:t>
            </a:r>
            <a:r>
              <a:rPr lang="en-US" i="1" dirty="0" err="1"/>
              <a:t>Raparigas</a:t>
            </a:r>
            <a:r>
              <a:rPr lang="en-US" i="1" dirty="0"/>
              <a:t> </a:t>
            </a:r>
            <a:r>
              <a:rPr lang="en-US" i="1" dirty="0" err="1"/>
              <a:t>em</a:t>
            </a:r>
            <a:r>
              <a:rPr lang="en-US" i="1" dirty="0"/>
              <a:t> </a:t>
            </a:r>
            <a:r>
              <a:rPr lang="en-US" i="1" dirty="0" err="1"/>
              <a:t>Desenvolvimento</a:t>
            </a:r>
            <a:r>
              <a:rPr lang="en-US" i="1" dirty="0"/>
              <a:t>, </a:t>
            </a:r>
            <a:r>
              <a:rPr lang="en-US" i="1" dirty="0" err="1"/>
              <a:t>Educação</a:t>
            </a:r>
            <a:r>
              <a:rPr lang="en-US" i="1" dirty="0"/>
              <a:t>, e </a:t>
            </a:r>
            <a:r>
              <a:rPr lang="en-US" i="1" dirty="0" err="1"/>
              <a:t>Saúde</a:t>
            </a:r>
            <a:r>
              <a:rPr lang="en-US" i="1" dirty="0"/>
              <a:t>,</a:t>
            </a:r>
            <a:r>
              <a:rPr lang="en-US" dirty="0"/>
              <a:t> or </a:t>
            </a:r>
            <a:r>
              <a:rPr lang="en-US" i="1" dirty="0"/>
              <a:t>Young Women in Development, Education, and Health </a:t>
            </a:r>
            <a:r>
              <a:rPr lang="en-US" dirty="0"/>
              <a:t>trainings and meetings in Mozambique from 2017-2018 by various Peace Corps Volunteers.</a:t>
            </a:r>
          </a:p>
        </p:txBody>
      </p:sp>
    </p:spTree>
    <p:extLst>
      <p:ext uri="{BB962C8B-B14F-4D97-AF65-F5344CB8AC3E}">
        <p14:creationId xmlns:p14="http://schemas.microsoft.com/office/powerpoint/2010/main" val="157280744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421</TotalTime>
  <Words>674</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Cambria Math</vt:lpstr>
      <vt:lpstr>Sitka Heading</vt:lpstr>
      <vt:lpstr>Source Sans Pro</vt:lpstr>
      <vt:lpstr>3DFloatVTI</vt:lpstr>
      <vt:lpstr>Empowering Women in the Fight Against HIV</vt:lpstr>
      <vt:lpstr>Preliminary Considerations and Data Visualization</vt:lpstr>
      <vt:lpstr>Our Final Model</vt:lpstr>
      <vt:lpstr>Effects Plots to Aid in Visualization</vt:lpstr>
      <vt:lpstr>Impact on Policy and Future Research</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Women in the Fight Against HIV</dc:title>
  <dc:creator>christopher.w.clark89@gmail.com</dc:creator>
  <cp:lastModifiedBy>christopher.w.clark89@gmail.com</cp:lastModifiedBy>
  <cp:revision>16</cp:revision>
  <dcterms:created xsi:type="dcterms:W3CDTF">2021-04-20T18:00:12Z</dcterms:created>
  <dcterms:modified xsi:type="dcterms:W3CDTF">2021-04-27T16:51:51Z</dcterms:modified>
</cp:coreProperties>
</file>